
<file path=[Content_Types].xml><?xml version="1.0" encoding="utf-8"?>
<Types xmlns="http://schemas.openxmlformats.org/package/2006/content-types">
  <Default ContentType="application/vnd.openxmlformats-officedocument.spreadsheetml.sheet" Extension="xlsx"/>
  <Default ContentType="application/vnd.openxmlformats-officedocument.vmlDrawing" Extension="vml"/>
  <Default ContentType="application/xml" Extension="xml"/>
  <Default ContentType="image/png" Extension="png"/>
  <Default ContentType="application/vnd.openxmlformats-package.relationships+xml" Extension="rels"/>
  <Default ContentType="image/x-emf" Extension="emf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8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y="6858000" cx="12192000"/>
  <p:notesSz cx="6858000" cy="9144000"/>
  <p:defaultTextStyle>
    <a:defPPr lvl="0">
      <a:defRPr lang="it-IT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2" Type="http://schemas.openxmlformats.org/officeDocument/2006/relationships/slide" Target="slides/slide9.xml"/><Relationship Id="rId9" Type="http://schemas.openxmlformats.org/officeDocument/2006/relationships/slide" Target="slides/slide6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1B2E-B135-4F24-8A61-3A0F41BBEF18}" type="datetimeFigureOut">
              <a:rPr lang="it-IT" smtClean="0"/>
              <a:t>13/07/2022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84A2-4260-466B-913C-07BBE3D47E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649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1B2E-B135-4F24-8A61-3A0F41BBEF18}" type="datetimeFigureOut">
              <a:rPr lang="it-IT" smtClean="0"/>
              <a:t>13/07/2022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84A2-4260-466B-913C-07BBE3D47E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6967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1B2E-B135-4F24-8A61-3A0F41BBEF18}" type="datetimeFigureOut">
              <a:rPr lang="it-IT" smtClean="0"/>
              <a:t>13/07/2022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84A2-4260-466B-913C-07BBE3D47E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9908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1B2E-B135-4F24-8A61-3A0F41BBEF18}" type="datetimeFigureOut">
              <a:rPr lang="it-IT" smtClean="0"/>
              <a:t>13/07/2022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84A2-4260-466B-913C-07BBE3D47E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8781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1B2E-B135-4F24-8A61-3A0F41BBEF18}" type="datetimeFigureOut">
              <a:rPr lang="it-IT" smtClean="0"/>
              <a:t>13/07/2022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84A2-4260-466B-913C-07BBE3D47E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493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1B2E-B135-4F24-8A61-3A0F41BBEF18}" type="datetimeFigureOut">
              <a:rPr lang="it-IT" smtClean="0"/>
              <a:t>13/07/2022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84A2-4260-466B-913C-07BBE3D47E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3686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1B2E-B135-4F24-8A61-3A0F41BBEF18}" type="datetimeFigureOut">
              <a:rPr lang="it-IT" smtClean="0"/>
              <a:t>13/07/2022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84A2-4260-466B-913C-07BBE3D47E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5833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1B2E-B135-4F24-8A61-3A0F41BBEF18}" type="datetimeFigureOut">
              <a:rPr lang="it-IT" smtClean="0"/>
              <a:t>13/07/2022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84A2-4260-466B-913C-07BBE3D47E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2685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1B2E-B135-4F24-8A61-3A0F41BBEF18}" type="datetimeFigureOut">
              <a:rPr lang="it-IT" smtClean="0"/>
              <a:t>13/07/2022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84A2-4260-466B-913C-07BBE3D47E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711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1B2E-B135-4F24-8A61-3A0F41BBEF18}" type="datetimeFigureOut">
              <a:rPr lang="it-IT" smtClean="0"/>
              <a:t>13/07/2022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84A2-4260-466B-913C-07BBE3D47E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163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1B2E-B135-4F24-8A61-3A0F41BBEF18}" type="datetimeFigureOut">
              <a:rPr lang="it-IT" smtClean="0"/>
              <a:t>13/07/2022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84A2-4260-466B-913C-07BBE3D47E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9868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A1B2E-B135-4F24-8A61-3A0F41BBEF18}" type="datetimeFigureOut">
              <a:rPr lang="it-IT" smtClean="0"/>
              <a:t>13/07/2022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584A2-4260-466B-913C-07BBE3D47E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216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hyperlink" Target="https://www.google.com/maps/d/edit?mid=1KmIigCf5Y26IwumFRtrz0ary2y8rX5By&amp;ll=39.47012251267823,16.273279458082488&amp;z=1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13134" y="3402916"/>
            <a:ext cx="9466218" cy="1498918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r>
              <a:rPr lang="it-IT" sz="3100" dirty="0">
                <a:latin typeface="Book Antiqua" panose="02040602050305030304" pitchFamily="18" charset="0"/>
              </a:rPr>
              <a:t>Pietro Iaquinta – Aldo Mercadante</a:t>
            </a:r>
            <a:br>
              <a:rPr lang="it-IT" sz="3100" dirty="0">
                <a:latin typeface="Book Antiqua" panose="02040602050305030304" pitchFamily="18" charset="0"/>
              </a:rPr>
            </a:br>
            <a:br>
              <a:rPr lang="it-IT" sz="3100" dirty="0">
                <a:latin typeface="Book Antiqua" panose="02040602050305030304" pitchFamily="18" charset="0"/>
              </a:rPr>
            </a:br>
            <a:r>
              <a:rPr lang="it-IT" sz="3100" dirty="0">
                <a:latin typeface="Book Antiqua" panose="02040602050305030304" pitchFamily="18" charset="0"/>
              </a:rPr>
              <a:t>Studio (parziale) delle Neoplasie nel Comune di Luzzi</a:t>
            </a:r>
            <a:br>
              <a:rPr lang="it-IT" sz="3100" dirty="0">
                <a:latin typeface="Book Antiqua" panose="02040602050305030304" pitchFamily="18" charset="0"/>
              </a:rPr>
            </a:br>
            <a:br>
              <a:rPr lang="it-IT" sz="3100" dirty="0">
                <a:latin typeface="Book Antiqua" panose="02040602050305030304" pitchFamily="18" charset="0"/>
              </a:rPr>
            </a:br>
            <a:endParaRPr lang="it-IT" sz="3100" dirty="0">
              <a:latin typeface="Book Antiqua" panose="02040602050305030304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-1"/>
            <a:ext cx="12192000" cy="1950721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25000" lnSpcReduction="20000"/>
          </a:bodyPr>
          <a:lstStyle/>
          <a:p>
            <a:endParaRPr lang="it-IT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it-IT" sz="86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CONVEGNO</a:t>
            </a:r>
          </a:p>
          <a:p>
            <a:r>
              <a:rPr lang="it-IT" sz="74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Indagine micro-territoriale sulle Neoplasie nel Comune di Luzzi</a:t>
            </a:r>
          </a:p>
          <a:p>
            <a:endParaRPr lang="it-IT" sz="60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it-IT" sz="60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Luzzi, 23 aprile 2022</a:t>
            </a:r>
          </a:p>
          <a:p>
            <a:endParaRPr lang="it-IT" sz="32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it-IT" sz="48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Biblioteca Franchetti</a:t>
            </a:r>
          </a:p>
          <a:p>
            <a:endParaRPr lang="it-IT" sz="3200" dirty="0"/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5" y="5621366"/>
            <a:ext cx="2664450" cy="1032000"/>
          </a:xfrm>
          <a:prstGeom prst="rect">
            <a:avLst/>
          </a:prstGeom>
        </p:spPr>
      </p:pic>
      <p:pic>
        <p:nvPicPr>
          <p:cNvPr id="10" name="Immagine 9" descr="Immagine che contiene testo, segnale, clipart, serviziodatavola&#10;&#10;Descrizione generata automaticament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95" y="5685041"/>
            <a:ext cx="2469514" cy="54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56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36914" y="181837"/>
            <a:ext cx="9144000" cy="819649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r>
              <a:rPr lang="it-IT" sz="1800" dirty="0">
                <a:latin typeface="Book Antiqua" panose="02040602050305030304" pitchFamily="18" charset="0"/>
              </a:rPr>
              <a:t>Nuovi casi di Neoplasie accertati in Italia nel 2020 (ultimo dato disponibile)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856226" y="5617545"/>
            <a:ext cx="6688370" cy="1222511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CONVEGNO</a:t>
            </a:r>
          </a:p>
          <a:p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Indagine micro-territoriale sulle Neoplasie nel Comune di Luzzi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5" y="5621366"/>
            <a:ext cx="2664450" cy="1032000"/>
          </a:xfrm>
          <a:prstGeom prst="rect">
            <a:avLst/>
          </a:prstGeom>
        </p:spPr>
      </p:pic>
      <p:pic>
        <p:nvPicPr>
          <p:cNvPr id="10" name="Immagine 9" descr="Immagine che contiene testo, segnale, clipart, serviziodatavola&#10;&#10;Descrizione generata automaticament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95" y="5685041"/>
            <a:ext cx="2469514" cy="54375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1860" y="1251025"/>
            <a:ext cx="7787170" cy="404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52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it-IT" dirty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856226" y="5617545"/>
            <a:ext cx="6688370" cy="1222511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CONVEGNO</a:t>
            </a:r>
          </a:p>
          <a:p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Indagine micro-territoriale sulle Neoplasie nel Comune di Luzzi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5" y="5621366"/>
            <a:ext cx="2664450" cy="1032000"/>
          </a:xfrm>
          <a:prstGeom prst="rect">
            <a:avLst/>
          </a:prstGeom>
        </p:spPr>
      </p:pic>
      <p:pic>
        <p:nvPicPr>
          <p:cNvPr id="10" name="Immagine 9" descr="Immagine che contiene testo, segnale, clipart, serviziodatavola&#10;&#10;Descrizione generata automaticament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95" y="5685041"/>
            <a:ext cx="2469514" cy="543759"/>
          </a:xfrm>
          <a:prstGeom prst="rect">
            <a:avLst/>
          </a:prstGeom>
        </p:spPr>
      </p:pic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700258"/>
              </p:ext>
            </p:extLst>
          </p:nvPr>
        </p:nvGraphicFramePr>
        <p:xfrm>
          <a:off x="3283131" y="1488546"/>
          <a:ext cx="5268686" cy="3633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Foglio di lavoro" r:id="rId5" imgW="4320564" imgH="2979498" progId="Excel.Sheet.12">
                  <p:embed/>
                </p:oleObj>
              </mc:Choice>
              <mc:Fallback>
                <p:oleObj name="Foglio di lavoro" r:id="rId5" imgW="4320564" imgH="297949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83131" y="1488546"/>
                        <a:ext cx="5268686" cy="3633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olo 1"/>
          <p:cNvSpPr txBox="1">
            <a:spLocks/>
          </p:cNvSpPr>
          <p:nvPr/>
        </p:nvSpPr>
        <p:spPr>
          <a:xfrm>
            <a:off x="1436914" y="181837"/>
            <a:ext cx="9144000" cy="8196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it-IT" dirty="0"/>
            </a:br>
            <a:r>
              <a:rPr lang="it-IT" sz="1800" dirty="0">
                <a:latin typeface="Book Antiqua" panose="02040602050305030304" pitchFamily="18" charset="0"/>
              </a:rPr>
              <a:t>Qualche dato di Stock sulle Neoplasie in Italia (dati 2010-14 con follow-up 2018)</a:t>
            </a:r>
          </a:p>
        </p:txBody>
      </p:sp>
    </p:spTree>
    <p:extLst>
      <p:ext uri="{BB962C8B-B14F-4D97-AF65-F5344CB8AC3E}">
        <p14:creationId xmlns:p14="http://schemas.microsoft.com/office/powerpoint/2010/main" val="2590694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it-IT" dirty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856226" y="5617545"/>
            <a:ext cx="6688370" cy="1222511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CONVEGNO</a:t>
            </a:r>
          </a:p>
          <a:p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Indagine micro-territoriale sulle Neoplasie nel Comune di Luzzi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5" y="5621366"/>
            <a:ext cx="2664450" cy="1032000"/>
          </a:xfrm>
          <a:prstGeom prst="rect">
            <a:avLst/>
          </a:prstGeom>
        </p:spPr>
      </p:pic>
      <p:pic>
        <p:nvPicPr>
          <p:cNvPr id="10" name="Immagine 9" descr="Immagine che contiene testo, segnale, clipart, serviziodatavola&#10;&#10;Descrizione generata automaticament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95" y="5685041"/>
            <a:ext cx="2469514" cy="54375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103" y="1210235"/>
            <a:ext cx="7707086" cy="4220620"/>
          </a:xfrm>
          <a:prstGeom prst="rect">
            <a:avLst/>
          </a:prstGeom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1436914" y="181838"/>
            <a:ext cx="9144000" cy="4498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it-IT" sz="1200" dirty="0">
                <a:latin typeface="Book Antiqua" panose="02040602050305030304" pitchFamily="18" charset="0"/>
              </a:rPr>
            </a:br>
            <a:r>
              <a:rPr lang="it-IT" sz="1400" dirty="0">
                <a:latin typeface="Book Antiqua" panose="02040602050305030304" pitchFamily="18" charset="0"/>
              </a:rPr>
              <a:t>Sopravvivenza ad un anno per sesso e tipo di neoplasia</a:t>
            </a:r>
          </a:p>
        </p:txBody>
      </p:sp>
    </p:spTree>
    <p:extLst>
      <p:ext uri="{BB962C8B-B14F-4D97-AF65-F5344CB8AC3E}">
        <p14:creationId xmlns:p14="http://schemas.microsoft.com/office/powerpoint/2010/main" val="259894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it-IT" dirty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856226" y="5617545"/>
            <a:ext cx="6688370" cy="1222511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CONVEGNO</a:t>
            </a:r>
          </a:p>
          <a:p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Indagine micro-territoriale sulle Neoplasie nel Comune di Luzzi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5" y="5621366"/>
            <a:ext cx="2664450" cy="1032000"/>
          </a:xfrm>
          <a:prstGeom prst="rect">
            <a:avLst/>
          </a:prstGeom>
        </p:spPr>
      </p:pic>
      <p:pic>
        <p:nvPicPr>
          <p:cNvPr id="10" name="Immagine 9" descr="Immagine che contiene testo, segnale, clipart, serviziodatavola&#10;&#10;Descrizione generata automaticament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95" y="5685041"/>
            <a:ext cx="2469514" cy="543759"/>
          </a:xfrm>
          <a:prstGeom prst="rect">
            <a:avLst/>
          </a:prstGeom>
        </p:spPr>
      </p:pic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6E58EC4C-D140-4370-B0BA-42644891C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164928"/>
              </p:ext>
            </p:extLst>
          </p:nvPr>
        </p:nvGraphicFramePr>
        <p:xfrm>
          <a:off x="3989294" y="1640539"/>
          <a:ext cx="3998259" cy="3334874"/>
        </p:xfrm>
        <a:graphic>
          <a:graphicData uri="http://schemas.openxmlformats.org/drawingml/2006/table">
            <a:tbl>
              <a:tblPr/>
              <a:tblGrid>
                <a:gridCol w="2071298">
                  <a:extLst>
                    <a:ext uri="{9D8B030D-6E8A-4147-A177-3AD203B41FA5}">
                      <a16:colId xmlns:a16="http://schemas.microsoft.com/office/drawing/2014/main" val="3735966229"/>
                    </a:ext>
                  </a:extLst>
                </a:gridCol>
                <a:gridCol w="1053422">
                  <a:extLst>
                    <a:ext uri="{9D8B030D-6E8A-4147-A177-3AD203B41FA5}">
                      <a16:colId xmlns:a16="http://schemas.microsoft.com/office/drawing/2014/main" val="513277807"/>
                    </a:ext>
                  </a:extLst>
                </a:gridCol>
                <a:gridCol w="873539">
                  <a:extLst>
                    <a:ext uri="{9D8B030D-6E8A-4147-A177-3AD203B41FA5}">
                      <a16:colId xmlns:a16="http://schemas.microsoft.com/office/drawing/2014/main" val="3245890817"/>
                    </a:ext>
                  </a:extLst>
                </a:gridCol>
              </a:tblGrid>
              <a:tr h="44464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Book Antiqua" panose="02040602050305030304" pitchFamily="18" charset="0"/>
                        </a:rPr>
                        <a:t>Medici di Famiglia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Book Antiqua" panose="02040602050305030304" pitchFamily="18" charset="0"/>
                        </a:rPr>
                        <a:t>n° schede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Book Antiqua" panose="02040602050305030304" pitchFamily="18" charset="0"/>
                        </a:rPr>
                        <a:t>Sito ASP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9098614"/>
                  </a:ext>
                </a:extLst>
              </a:tr>
              <a:tr h="2223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effectLst/>
                          <a:latin typeface="Book Antiqua" panose="02040602050305030304" pitchFamily="18" charset="0"/>
                        </a:rPr>
                        <a:t>Abate Giovanna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/>
                      <a:r>
                        <a:rPr lang="it-IT" sz="1200" b="0" i="0" u="none" strike="noStrike" baseline="0" dirty="0">
                          <a:effectLst/>
                          <a:latin typeface="Book Antiqua" panose="02040602050305030304" pitchFamily="18" charset="0"/>
                        </a:rPr>
                        <a:t>               40  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Book Antiqua" panose="02040602050305030304" pitchFamily="18" charset="0"/>
                        </a:rPr>
                        <a:t>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2725983"/>
                  </a:ext>
                </a:extLst>
              </a:tr>
              <a:tr h="2223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effectLst/>
                          <a:latin typeface="Book Antiqua" panose="02040602050305030304" pitchFamily="18" charset="0"/>
                        </a:rPr>
                        <a:t>Arnone Rosellina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/>
                      <a:r>
                        <a:rPr lang="it-IT" sz="1200" b="0" i="0" u="none" strike="noStrike" baseline="0" dirty="0">
                          <a:effectLst/>
                          <a:latin typeface="Book Antiqua" panose="02040602050305030304" pitchFamily="18" charset="0"/>
                        </a:rPr>
                        <a:t>               11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Book Antiqua" panose="02040602050305030304" pitchFamily="18" charset="0"/>
                        </a:rPr>
                        <a:t>si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9284965"/>
                  </a:ext>
                </a:extLst>
              </a:tr>
              <a:tr h="2223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effectLst/>
                          <a:latin typeface="Book Antiqua" panose="02040602050305030304" pitchFamily="18" charset="0"/>
                        </a:rPr>
                        <a:t>Berardelli Catia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/>
                      <a:r>
                        <a:rPr lang="it-IT" sz="1200" b="0" i="0" u="none" strike="noStrike" baseline="0" dirty="0">
                          <a:effectLst/>
                          <a:latin typeface="Book Antiqua" panose="02040602050305030304" pitchFamily="18" charset="0"/>
                        </a:rPr>
                        <a:t>                 5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Book Antiqua" panose="02040602050305030304" pitchFamily="18" charset="0"/>
                        </a:rPr>
                        <a:t>si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605325"/>
                  </a:ext>
                </a:extLst>
              </a:tr>
              <a:tr h="2223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 err="1">
                          <a:effectLst/>
                          <a:latin typeface="Book Antiqua" panose="02040602050305030304" pitchFamily="18" charset="0"/>
                        </a:rPr>
                        <a:t>Brogno</a:t>
                      </a:r>
                      <a:r>
                        <a:rPr lang="it-IT" sz="1200" b="0" i="0" u="none" strike="noStrike" dirty="0">
                          <a:effectLst/>
                          <a:latin typeface="Book Antiqua" panose="02040602050305030304" pitchFamily="18" charset="0"/>
                        </a:rPr>
                        <a:t> Umile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/>
                      <a:r>
                        <a:rPr lang="it-IT" sz="1200" b="0" i="0" u="none" strike="noStrike" baseline="0" dirty="0">
                          <a:effectLst/>
                          <a:latin typeface="Book Antiqua" panose="02040602050305030304" pitchFamily="18" charset="0"/>
                        </a:rPr>
                        <a:t>                 9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Book Antiqua" panose="02040602050305030304" pitchFamily="18" charset="0"/>
                        </a:rPr>
                        <a:t>si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6121390"/>
                  </a:ext>
                </a:extLst>
              </a:tr>
              <a:tr h="2223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effectLst/>
                          <a:latin typeface="Book Antiqua" panose="02040602050305030304" pitchFamily="18" charset="0"/>
                        </a:rPr>
                        <a:t>Greco Rosaria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/>
                      <a:r>
                        <a:rPr lang="it-IT" sz="1200" b="0" i="0" u="none" strike="noStrike" baseline="0" dirty="0">
                          <a:effectLst/>
                          <a:latin typeface="Book Antiqua" panose="02040602050305030304" pitchFamily="18" charset="0"/>
                        </a:rPr>
                        <a:t>               48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si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5529069"/>
                  </a:ext>
                </a:extLst>
              </a:tr>
              <a:tr h="2223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effectLst/>
                          <a:latin typeface="Book Antiqua" panose="02040602050305030304" pitchFamily="18" charset="0"/>
                        </a:rPr>
                        <a:t>Monteleone Serafino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/>
                      <a:r>
                        <a:rPr lang="it-IT" sz="1200" b="0" i="0" u="none" strike="noStrike" baseline="0" dirty="0">
                          <a:effectLst/>
                          <a:latin typeface="Book Antiqua" panose="02040602050305030304" pitchFamily="18" charset="0"/>
                        </a:rPr>
                        <a:t>               20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si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6586514"/>
                  </a:ext>
                </a:extLst>
              </a:tr>
              <a:tr h="2223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 err="1">
                          <a:effectLst/>
                          <a:latin typeface="Book Antiqua" panose="02040602050305030304" pitchFamily="18" charset="0"/>
                        </a:rPr>
                        <a:t>Naccarato</a:t>
                      </a:r>
                      <a:r>
                        <a:rPr lang="it-IT" sz="1200" b="0" i="0" u="none" strike="noStrike" dirty="0">
                          <a:effectLst/>
                          <a:latin typeface="Book Antiqua" panose="02040602050305030304" pitchFamily="18" charset="0"/>
                        </a:rPr>
                        <a:t> Giuseppe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/>
                      <a:r>
                        <a:rPr lang="it-IT" sz="1200" b="0" i="0" u="none" strike="noStrike" baseline="0" dirty="0">
                          <a:effectLst/>
                          <a:latin typeface="Book Antiqua" panose="02040602050305030304" pitchFamily="18" charset="0"/>
                        </a:rPr>
                        <a:t>               21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si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3910234"/>
                  </a:ext>
                </a:extLst>
              </a:tr>
              <a:tr h="2223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effectLst/>
                          <a:latin typeface="Book Antiqua" panose="02040602050305030304" pitchFamily="18" charset="0"/>
                        </a:rPr>
                        <a:t>Montalto Franco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/>
                      <a:r>
                        <a:rPr lang="it-IT" sz="1200" b="0" i="0" u="none" strike="noStrike" baseline="0" dirty="0">
                          <a:effectLst/>
                          <a:latin typeface="Book Antiqua" panose="02040602050305030304" pitchFamily="18" charset="0"/>
                        </a:rPr>
                        <a:t>               -  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5720047"/>
                  </a:ext>
                </a:extLst>
              </a:tr>
              <a:tr h="2223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 err="1">
                          <a:effectLst/>
                          <a:latin typeface="Book Antiqua" panose="02040602050305030304" pitchFamily="18" charset="0"/>
                        </a:rPr>
                        <a:t>Maiuolo</a:t>
                      </a:r>
                      <a:r>
                        <a:rPr lang="it-IT" sz="1200" b="0" i="0" u="none" strike="noStrike" dirty="0">
                          <a:effectLst/>
                          <a:latin typeface="Book Antiqua" panose="02040602050305030304" pitchFamily="18" charset="0"/>
                        </a:rPr>
                        <a:t> Antonio (pediatra)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/>
                      <a:r>
                        <a:rPr lang="it-IT" sz="1200" b="0" i="0" u="none" strike="noStrike" baseline="0" dirty="0">
                          <a:effectLst/>
                          <a:latin typeface="Book Antiqua" panose="02040602050305030304" pitchFamily="18" charset="0"/>
                        </a:rPr>
                        <a:t>               -  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si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7072166"/>
                  </a:ext>
                </a:extLst>
              </a:tr>
              <a:tr h="2223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 err="1">
                          <a:effectLst/>
                          <a:latin typeface="Book Antiqua" panose="02040602050305030304" pitchFamily="18" charset="0"/>
                        </a:rPr>
                        <a:t>Pascuzzo</a:t>
                      </a:r>
                      <a:r>
                        <a:rPr lang="it-IT" sz="1200" b="0" i="0" u="none" strike="noStrike" dirty="0">
                          <a:effectLst/>
                          <a:latin typeface="Book Antiqua" panose="02040602050305030304" pitchFamily="18" charset="0"/>
                        </a:rPr>
                        <a:t> Giuseppina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/>
                      <a:r>
                        <a:rPr lang="it-IT" sz="1200" b="0" i="0" u="none" strike="noStrike" baseline="0" dirty="0">
                          <a:effectLst/>
                          <a:latin typeface="Book Antiqua" panose="02040602050305030304" pitchFamily="18" charset="0"/>
                        </a:rPr>
                        <a:t>               -  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0061385"/>
                  </a:ext>
                </a:extLst>
              </a:tr>
              <a:tr h="2223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effectLst/>
                          <a:latin typeface="Book Antiqua" panose="02040602050305030304" pitchFamily="18" charset="0"/>
                        </a:rPr>
                        <a:t>Pugliese Angela (pediatra)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/>
                      <a:r>
                        <a:rPr lang="it-IT" sz="1200" b="0" i="0" u="none" strike="noStrike" baseline="0" dirty="0">
                          <a:effectLst/>
                          <a:latin typeface="Book Antiqua" panose="02040602050305030304" pitchFamily="18" charset="0"/>
                        </a:rPr>
                        <a:t>               -  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si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1285592"/>
                  </a:ext>
                </a:extLst>
              </a:tr>
              <a:tr h="222325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effectLst/>
                          <a:latin typeface="Book Antiqua" panose="02040602050305030304" pitchFamily="18" charset="0"/>
                        </a:rPr>
                        <a:t>Coppa Michele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ctr"/>
                      <a:r>
                        <a:rPr lang="it-IT" sz="1200" b="0" i="0" u="none" strike="noStrike" baseline="0" dirty="0">
                          <a:effectLst/>
                          <a:latin typeface="Book Antiqua" panose="02040602050305030304" pitchFamily="18" charset="0"/>
                        </a:rPr>
                        <a:t>               -  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si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681829"/>
                  </a:ext>
                </a:extLst>
              </a:tr>
              <a:tr h="22232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effectLst/>
                          <a:latin typeface="Book Antiqua" panose="02040602050305030304" pitchFamily="18" charset="0"/>
                        </a:rPr>
                        <a:t>Totale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it-IT" sz="1200" b="0" i="0" u="none" strike="noStrike" baseline="0" dirty="0">
                          <a:effectLst/>
                          <a:latin typeface="Book Antiqua" panose="02040602050305030304" pitchFamily="18" charset="0"/>
                        </a:rPr>
                        <a:t>             154  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696238"/>
                  </a:ext>
                </a:extLst>
              </a:tr>
            </a:tbl>
          </a:graphicData>
        </a:graphic>
      </p:graphicFrame>
      <p:sp>
        <p:nvSpPr>
          <p:cNvPr id="7" name="Titolo 1">
            <a:extLst>
              <a:ext uri="{FF2B5EF4-FFF2-40B4-BE49-F238E27FC236}">
                <a16:creationId xmlns:a16="http://schemas.microsoft.com/office/drawing/2014/main" id="{D64026C2-A5E1-4167-963F-4A316F7CB014}"/>
              </a:ext>
            </a:extLst>
          </p:cNvPr>
          <p:cNvSpPr txBox="1">
            <a:spLocks/>
          </p:cNvSpPr>
          <p:nvPr/>
        </p:nvSpPr>
        <p:spPr>
          <a:xfrm>
            <a:off x="1436914" y="181837"/>
            <a:ext cx="9144000" cy="8196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it-IT" dirty="0"/>
            </a:br>
            <a:r>
              <a:rPr lang="it-IT" sz="1800" dirty="0">
                <a:latin typeface="Book Antiqua" panose="02040602050305030304" pitchFamily="18" charset="0"/>
              </a:rPr>
              <a:t>Medici di Famiglia attivi nel Comune di Luzzi</a:t>
            </a:r>
          </a:p>
        </p:txBody>
      </p:sp>
    </p:spTree>
    <p:extLst>
      <p:ext uri="{BB962C8B-B14F-4D97-AF65-F5344CB8AC3E}">
        <p14:creationId xmlns:p14="http://schemas.microsoft.com/office/powerpoint/2010/main" val="313612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30941" y="1122363"/>
            <a:ext cx="10130117" cy="2387600"/>
          </a:xfrm>
        </p:spPr>
        <p:txBody>
          <a:bodyPr/>
          <a:lstStyle/>
          <a:p>
            <a:br>
              <a:rPr lang="it-IT" dirty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856226" y="5617545"/>
            <a:ext cx="6688370" cy="1222511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CONVEGNO</a:t>
            </a:r>
          </a:p>
          <a:p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Indagine micro-territoriale sulle Neoplasie nel Comune di Luzzi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5" y="5621366"/>
            <a:ext cx="2664450" cy="1032000"/>
          </a:xfrm>
          <a:prstGeom prst="rect">
            <a:avLst/>
          </a:prstGeom>
        </p:spPr>
      </p:pic>
      <p:pic>
        <p:nvPicPr>
          <p:cNvPr id="10" name="Immagine 9" descr="Immagine che contiene testo, segnale, clipart, serviziodatavola&#10;&#10;Descrizione generata automaticament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95" y="5685041"/>
            <a:ext cx="2469514" cy="543759"/>
          </a:xfrm>
          <a:prstGeom prst="rect">
            <a:avLst/>
          </a:prstGeom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64A49CDC-6D2A-40FB-A5F0-9321E02338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200401"/>
              </p:ext>
            </p:extLst>
          </p:nvPr>
        </p:nvGraphicFramePr>
        <p:xfrm>
          <a:off x="2856225" y="2505234"/>
          <a:ext cx="6688372" cy="2387601"/>
        </p:xfrm>
        <a:graphic>
          <a:graphicData uri="http://schemas.openxmlformats.org/drawingml/2006/table">
            <a:tbl>
              <a:tblPr/>
              <a:tblGrid>
                <a:gridCol w="1305440">
                  <a:extLst>
                    <a:ext uri="{9D8B030D-6E8A-4147-A177-3AD203B41FA5}">
                      <a16:colId xmlns:a16="http://schemas.microsoft.com/office/drawing/2014/main" val="2452491117"/>
                    </a:ext>
                  </a:extLst>
                </a:gridCol>
                <a:gridCol w="870295">
                  <a:extLst>
                    <a:ext uri="{9D8B030D-6E8A-4147-A177-3AD203B41FA5}">
                      <a16:colId xmlns:a16="http://schemas.microsoft.com/office/drawing/2014/main" val="2419846209"/>
                    </a:ext>
                  </a:extLst>
                </a:gridCol>
                <a:gridCol w="870295">
                  <a:extLst>
                    <a:ext uri="{9D8B030D-6E8A-4147-A177-3AD203B41FA5}">
                      <a16:colId xmlns:a16="http://schemas.microsoft.com/office/drawing/2014/main" val="804968986"/>
                    </a:ext>
                  </a:extLst>
                </a:gridCol>
                <a:gridCol w="870295">
                  <a:extLst>
                    <a:ext uri="{9D8B030D-6E8A-4147-A177-3AD203B41FA5}">
                      <a16:colId xmlns:a16="http://schemas.microsoft.com/office/drawing/2014/main" val="4155413191"/>
                    </a:ext>
                  </a:extLst>
                </a:gridCol>
                <a:gridCol w="870295">
                  <a:extLst>
                    <a:ext uri="{9D8B030D-6E8A-4147-A177-3AD203B41FA5}">
                      <a16:colId xmlns:a16="http://schemas.microsoft.com/office/drawing/2014/main" val="808292530"/>
                    </a:ext>
                  </a:extLst>
                </a:gridCol>
                <a:gridCol w="950876">
                  <a:extLst>
                    <a:ext uri="{9D8B030D-6E8A-4147-A177-3AD203B41FA5}">
                      <a16:colId xmlns:a16="http://schemas.microsoft.com/office/drawing/2014/main" val="2130751962"/>
                    </a:ext>
                  </a:extLst>
                </a:gridCol>
                <a:gridCol w="950876">
                  <a:extLst>
                    <a:ext uri="{9D8B030D-6E8A-4147-A177-3AD203B41FA5}">
                      <a16:colId xmlns:a16="http://schemas.microsoft.com/office/drawing/2014/main" val="3001091680"/>
                    </a:ext>
                  </a:extLst>
                </a:gridCol>
              </a:tblGrid>
              <a:tr h="53057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Classi di età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F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Non disp.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Totale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Book Antiqua" panose="02040602050305030304" pitchFamily="18" charset="0"/>
                        </a:rPr>
                        <a:t>M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Book Antiqua" panose="02040602050305030304" pitchFamily="18" charset="0"/>
                        </a:rPr>
                        <a:t>F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1069649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Book Antiqua" panose="02040602050305030304" pitchFamily="18" charset="0"/>
                        </a:rPr>
                        <a:t>&lt;=20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effectLst/>
                          <a:latin typeface="Book Antiqua" panose="02040602050305030304" pitchFamily="18" charset="0"/>
                        </a:rPr>
                        <a:t>1</a:t>
                      </a:r>
                    </a:p>
                  </a:txBody>
                  <a:tcPr marL="7620" marR="11430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0</a:t>
                      </a:r>
                    </a:p>
                  </a:txBody>
                  <a:tcPr marL="7620" marR="11430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0</a:t>
                      </a:r>
                    </a:p>
                  </a:txBody>
                  <a:tcPr marL="7620" marR="11430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1</a:t>
                      </a:r>
                    </a:p>
                  </a:txBody>
                  <a:tcPr marL="7620" marR="11430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       1,5   </a:t>
                      </a:r>
                    </a:p>
                  </a:txBody>
                  <a:tcPr marL="7620" marR="11430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        -     </a:t>
                      </a:r>
                    </a:p>
                  </a:txBody>
                  <a:tcPr marL="7620" marR="11430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2294642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21-40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effectLst/>
                          <a:latin typeface="Book Antiqua" panose="02040602050305030304" pitchFamily="18" charset="0"/>
                        </a:rPr>
                        <a:t>2</a:t>
                      </a:r>
                    </a:p>
                  </a:txBody>
                  <a:tcPr marL="7620" marR="11430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effectLst/>
                          <a:latin typeface="Book Antiqua" panose="02040602050305030304" pitchFamily="18" charset="0"/>
                        </a:rPr>
                        <a:t>6</a:t>
                      </a:r>
                    </a:p>
                  </a:txBody>
                  <a:tcPr marL="7620" marR="11430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effectLst/>
                          <a:latin typeface="Book Antiqua" panose="02040602050305030304" pitchFamily="18" charset="0"/>
                        </a:rPr>
                        <a:t>1</a:t>
                      </a:r>
                    </a:p>
                  </a:txBody>
                  <a:tcPr marL="7620" marR="11430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effectLst/>
                          <a:latin typeface="Book Antiqua" panose="02040602050305030304" pitchFamily="18" charset="0"/>
                        </a:rPr>
                        <a:t>9</a:t>
                      </a:r>
                    </a:p>
                  </a:txBody>
                  <a:tcPr marL="7620" marR="11430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       3,1   </a:t>
                      </a:r>
                    </a:p>
                  </a:txBody>
                  <a:tcPr marL="7620" marR="11430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       7,6   </a:t>
                      </a:r>
                    </a:p>
                  </a:txBody>
                  <a:tcPr marL="7620" marR="11430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6919427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41-60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8</a:t>
                      </a:r>
                    </a:p>
                  </a:txBody>
                  <a:tcPr marL="7620" marR="11430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26</a:t>
                      </a:r>
                    </a:p>
                  </a:txBody>
                  <a:tcPr marL="7620" marR="11430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3</a:t>
                      </a:r>
                    </a:p>
                  </a:txBody>
                  <a:tcPr marL="7620" marR="11430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effectLst/>
                          <a:latin typeface="Book Antiqua" panose="02040602050305030304" pitchFamily="18" charset="0"/>
                        </a:rPr>
                        <a:t>37</a:t>
                      </a:r>
                    </a:p>
                  </a:txBody>
                  <a:tcPr marL="7620" marR="11430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effectLst/>
                          <a:latin typeface="Book Antiqua" panose="02040602050305030304" pitchFamily="18" charset="0"/>
                        </a:rPr>
                        <a:t>     12,3   </a:t>
                      </a:r>
                    </a:p>
                  </a:txBody>
                  <a:tcPr marL="7620" marR="11430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     32,9   </a:t>
                      </a:r>
                    </a:p>
                  </a:txBody>
                  <a:tcPr marL="7620" marR="11430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8852287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61-70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21</a:t>
                      </a:r>
                    </a:p>
                  </a:txBody>
                  <a:tcPr marL="7620" marR="11430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22</a:t>
                      </a:r>
                    </a:p>
                  </a:txBody>
                  <a:tcPr marL="7620" marR="11430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1</a:t>
                      </a:r>
                    </a:p>
                  </a:txBody>
                  <a:tcPr marL="7620" marR="11430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44</a:t>
                      </a:r>
                    </a:p>
                  </a:txBody>
                  <a:tcPr marL="7620" marR="11430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effectLst/>
                          <a:latin typeface="Book Antiqua" panose="02040602050305030304" pitchFamily="18" charset="0"/>
                        </a:rPr>
                        <a:t>     32,3   </a:t>
                      </a:r>
                    </a:p>
                  </a:txBody>
                  <a:tcPr marL="7620" marR="11430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effectLst/>
                          <a:latin typeface="Book Antiqua" panose="02040602050305030304" pitchFamily="18" charset="0"/>
                        </a:rPr>
                        <a:t>     27,8   </a:t>
                      </a:r>
                    </a:p>
                  </a:txBody>
                  <a:tcPr marL="7620" marR="11430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5178189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71-80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21</a:t>
                      </a:r>
                    </a:p>
                  </a:txBody>
                  <a:tcPr marL="7620" marR="11430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14</a:t>
                      </a:r>
                    </a:p>
                  </a:txBody>
                  <a:tcPr marL="7620" marR="11430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3</a:t>
                      </a:r>
                    </a:p>
                  </a:txBody>
                  <a:tcPr marL="7620" marR="11430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38</a:t>
                      </a:r>
                    </a:p>
                  </a:txBody>
                  <a:tcPr marL="7620" marR="11430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     32,3   </a:t>
                      </a:r>
                    </a:p>
                  </a:txBody>
                  <a:tcPr marL="7620" marR="11430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effectLst/>
                          <a:latin typeface="Book Antiqua" panose="02040602050305030304" pitchFamily="18" charset="0"/>
                        </a:rPr>
                        <a:t>     17,7   </a:t>
                      </a:r>
                    </a:p>
                  </a:txBody>
                  <a:tcPr marL="7620" marR="11430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0175013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81+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12</a:t>
                      </a:r>
                    </a:p>
                  </a:txBody>
                  <a:tcPr marL="7620" marR="11430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11</a:t>
                      </a:r>
                    </a:p>
                  </a:txBody>
                  <a:tcPr marL="7620" marR="11430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2</a:t>
                      </a:r>
                    </a:p>
                  </a:txBody>
                  <a:tcPr marL="7620" marR="11430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25</a:t>
                      </a:r>
                    </a:p>
                  </a:txBody>
                  <a:tcPr marL="7620" marR="11430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     18,5   </a:t>
                      </a:r>
                    </a:p>
                  </a:txBody>
                  <a:tcPr marL="7620" marR="11430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effectLst/>
                          <a:latin typeface="Book Antiqua" panose="02040602050305030304" pitchFamily="18" charset="0"/>
                        </a:rPr>
                        <a:t>     13,9   </a:t>
                      </a:r>
                    </a:p>
                  </a:txBody>
                  <a:tcPr marL="7620" marR="11430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2561801"/>
                  </a:ext>
                </a:extLst>
              </a:tr>
              <a:tr h="26528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Totale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65</a:t>
                      </a:r>
                    </a:p>
                  </a:txBody>
                  <a:tcPr marL="7620" marR="11430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79</a:t>
                      </a:r>
                    </a:p>
                  </a:txBody>
                  <a:tcPr marL="7620" marR="11430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10</a:t>
                      </a:r>
                    </a:p>
                  </a:txBody>
                  <a:tcPr marL="7620" marR="11430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154</a:t>
                      </a:r>
                    </a:p>
                  </a:txBody>
                  <a:tcPr marL="7620" marR="11430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   100,0   </a:t>
                      </a:r>
                    </a:p>
                  </a:txBody>
                  <a:tcPr marL="7620" marR="11430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effectLst/>
                          <a:latin typeface="Book Antiqua" panose="02040602050305030304" pitchFamily="18" charset="0"/>
                        </a:rPr>
                        <a:t>   100,0   </a:t>
                      </a:r>
                    </a:p>
                  </a:txBody>
                  <a:tcPr marL="7620" marR="11430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832412"/>
                  </a:ext>
                </a:extLst>
              </a:tr>
            </a:tbl>
          </a:graphicData>
        </a:graphic>
      </p:graphicFrame>
      <p:sp>
        <p:nvSpPr>
          <p:cNvPr id="9" name="Titolo 1">
            <a:extLst>
              <a:ext uri="{FF2B5EF4-FFF2-40B4-BE49-F238E27FC236}">
                <a16:creationId xmlns:a16="http://schemas.microsoft.com/office/drawing/2014/main" id="{DEFA45BC-1EAC-4B90-9C0F-E8AE1B644E38}"/>
              </a:ext>
            </a:extLst>
          </p:cNvPr>
          <p:cNvSpPr txBox="1">
            <a:spLocks/>
          </p:cNvSpPr>
          <p:nvPr/>
        </p:nvSpPr>
        <p:spPr>
          <a:xfrm>
            <a:off x="1445878" y="573858"/>
            <a:ext cx="9144000" cy="11987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1800" dirty="0">
                <a:latin typeface="Book Antiqua" panose="02040602050305030304" pitchFamily="18" charset="0"/>
              </a:rPr>
              <a:t>Distribuzione per sesso e per età dei pazienti neoplastici a Luzzi </a:t>
            </a:r>
          </a:p>
          <a:p>
            <a:pPr>
              <a:lnSpc>
                <a:spcPct val="100000"/>
              </a:lnSpc>
            </a:pPr>
            <a:r>
              <a:rPr lang="it-IT" sz="1800" dirty="0">
                <a:latin typeface="Book Antiqua" panose="02040602050305030304" pitchFamily="18" charset="0"/>
              </a:rPr>
              <a:t>(aggiornato al 22/04/2022)</a:t>
            </a:r>
          </a:p>
          <a:p>
            <a:pPr>
              <a:lnSpc>
                <a:spcPct val="100000"/>
              </a:lnSpc>
            </a:pPr>
            <a:endParaRPr lang="it-IT" sz="1800" dirty="0"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</a:pPr>
            <a:r>
              <a:rPr lang="it-IT" sz="1800" dirty="0">
                <a:latin typeface="Book Antiqua" panose="02040602050305030304" pitchFamily="18" charset="0"/>
              </a:rPr>
              <a:t>N.B. Incidenza su Popolazione M=1,52% F=1,78%</a:t>
            </a:r>
          </a:p>
        </p:txBody>
      </p:sp>
    </p:spTree>
    <p:extLst>
      <p:ext uri="{BB962C8B-B14F-4D97-AF65-F5344CB8AC3E}">
        <p14:creationId xmlns:p14="http://schemas.microsoft.com/office/powerpoint/2010/main" val="3420375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it-IT" dirty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856226" y="5617545"/>
            <a:ext cx="6688370" cy="1222511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CONVEGNO</a:t>
            </a:r>
          </a:p>
          <a:p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Indagine micro-territoriale sulle Neoplasie nel Comune di Luzzi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5" y="5621366"/>
            <a:ext cx="2664450" cy="1032000"/>
          </a:xfrm>
          <a:prstGeom prst="rect">
            <a:avLst/>
          </a:prstGeom>
        </p:spPr>
      </p:pic>
      <p:pic>
        <p:nvPicPr>
          <p:cNvPr id="10" name="Immagine 9" descr="Immagine che contiene testo, segnale, clipart, serviziodatavola&#10;&#10;Descrizione generata automaticament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95" y="5685041"/>
            <a:ext cx="2469514" cy="543759"/>
          </a:xfrm>
          <a:prstGeom prst="rect">
            <a:avLst/>
          </a:prstGeom>
        </p:spPr>
      </p:pic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DB7063F9-A387-4D69-8C4D-EE6353D24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618345"/>
              </p:ext>
            </p:extLst>
          </p:nvPr>
        </p:nvGraphicFramePr>
        <p:xfrm>
          <a:off x="2470151" y="1549502"/>
          <a:ext cx="7251698" cy="3048000"/>
        </p:xfrm>
        <a:graphic>
          <a:graphicData uri="http://schemas.openxmlformats.org/drawingml/2006/table">
            <a:tbl>
              <a:tblPr/>
              <a:tblGrid>
                <a:gridCol w="1717270">
                  <a:extLst>
                    <a:ext uri="{9D8B030D-6E8A-4147-A177-3AD203B41FA5}">
                      <a16:colId xmlns:a16="http://schemas.microsoft.com/office/drawing/2014/main" val="4063073477"/>
                    </a:ext>
                  </a:extLst>
                </a:gridCol>
                <a:gridCol w="964081">
                  <a:extLst>
                    <a:ext uri="{9D8B030D-6E8A-4147-A177-3AD203B41FA5}">
                      <a16:colId xmlns:a16="http://schemas.microsoft.com/office/drawing/2014/main" val="3202216448"/>
                    </a:ext>
                  </a:extLst>
                </a:gridCol>
                <a:gridCol w="768252">
                  <a:extLst>
                    <a:ext uri="{9D8B030D-6E8A-4147-A177-3AD203B41FA5}">
                      <a16:colId xmlns:a16="http://schemas.microsoft.com/office/drawing/2014/main" val="2838626753"/>
                    </a:ext>
                  </a:extLst>
                </a:gridCol>
                <a:gridCol w="352492">
                  <a:extLst>
                    <a:ext uri="{9D8B030D-6E8A-4147-A177-3AD203B41FA5}">
                      <a16:colId xmlns:a16="http://schemas.microsoft.com/office/drawing/2014/main" val="4179574089"/>
                    </a:ext>
                  </a:extLst>
                </a:gridCol>
                <a:gridCol w="1717270">
                  <a:extLst>
                    <a:ext uri="{9D8B030D-6E8A-4147-A177-3AD203B41FA5}">
                      <a16:colId xmlns:a16="http://schemas.microsoft.com/office/drawing/2014/main" val="2026991573"/>
                    </a:ext>
                  </a:extLst>
                </a:gridCol>
                <a:gridCol w="964081">
                  <a:extLst>
                    <a:ext uri="{9D8B030D-6E8A-4147-A177-3AD203B41FA5}">
                      <a16:colId xmlns:a16="http://schemas.microsoft.com/office/drawing/2014/main" val="4165162161"/>
                    </a:ext>
                  </a:extLst>
                </a:gridCol>
                <a:gridCol w="768252">
                  <a:extLst>
                    <a:ext uri="{9D8B030D-6E8A-4147-A177-3AD203B41FA5}">
                      <a16:colId xmlns:a16="http://schemas.microsoft.com/office/drawing/2014/main" val="2211937841"/>
                    </a:ext>
                  </a:extLst>
                </a:gridCol>
              </a:tblGrid>
              <a:tr h="27432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Book Antiqua" panose="02040602050305030304" pitchFamily="18" charset="0"/>
                        </a:rPr>
                        <a:t>Pazienti con patologie neoplastiche a Luzzi al 22 aprile 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4152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Sede neoplasia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Valori Assoluti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Valori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Sede neoplasia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Valori Assoluti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Valori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576478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Mammella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31</a:t>
                      </a: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20,1</a:t>
                      </a: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2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Testicolo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3</a:t>
                      </a: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1,9</a:t>
                      </a: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148506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Prostata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22</a:t>
                      </a: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14,3</a:t>
                      </a: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2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Leucemie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2</a:t>
                      </a: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1,3</a:t>
                      </a: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811588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Colon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10</a:t>
                      </a: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6,5</a:t>
                      </a: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2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Linfoma non-Hodgkin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2</a:t>
                      </a: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1,3</a:t>
                      </a: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02368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Vescica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10</a:t>
                      </a: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6,5</a:t>
                      </a: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2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Ovaio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2</a:t>
                      </a: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1,3</a:t>
                      </a: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70013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Tiroide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6</a:t>
                      </a: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3,9</a:t>
                      </a: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2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Pancreas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2</a:t>
                      </a: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1,3</a:t>
                      </a: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6605025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Utero corpo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6</a:t>
                      </a: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3,9</a:t>
                      </a: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2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Retto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2</a:t>
                      </a: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1,3</a:t>
                      </a: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62342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Rene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5</a:t>
                      </a: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3,2</a:t>
                      </a: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2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Stomaco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2</a:t>
                      </a: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1,3</a:t>
                      </a: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590669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Mieloma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4</a:t>
                      </a: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2,6</a:t>
                      </a: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2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Esofago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1</a:t>
                      </a: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0,6</a:t>
                      </a: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5625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Utero cervice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4</a:t>
                      </a: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2,6</a:t>
                      </a: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2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Fegato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1</a:t>
                      </a: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0,6</a:t>
                      </a: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407120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Colecisti e vie biliari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3</a:t>
                      </a: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1,9</a:t>
                      </a: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2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Ossa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1</a:t>
                      </a: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0,6</a:t>
                      </a: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902276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Cute (melanomi)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3</a:t>
                      </a: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1,9</a:t>
                      </a: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2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Altro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29</a:t>
                      </a: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18,8</a:t>
                      </a: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298562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Polmone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3</a:t>
                      </a: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1,9</a:t>
                      </a: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IT" sz="12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Totale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154</a:t>
                      </a: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effectLst/>
                          <a:latin typeface="Book Antiqua" panose="02040602050305030304" pitchFamily="18" charset="0"/>
                        </a:rPr>
                        <a:t>100,0</a:t>
                      </a:r>
                    </a:p>
                  </a:txBody>
                  <a:tcPr marL="0" marR="1143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6100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90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it-IT" dirty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856226" y="5617545"/>
            <a:ext cx="6688370" cy="1222511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CONVEGNO</a:t>
            </a:r>
          </a:p>
          <a:p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Indagine micro-territoriale sulle Neoplasie nel Comune di Luzzi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5" y="5621366"/>
            <a:ext cx="2664450" cy="1032000"/>
          </a:xfrm>
          <a:prstGeom prst="rect">
            <a:avLst/>
          </a:prstGeom>
        </p:spPr>
      </p:pic>
      <p:pic>
        <p:nvPicPr>
          <p:cNvPr id="10" name="Immagine 9" descr="Immagine che contiene testo, segnale, clipart, serviziodatavola&#10;&#10;Descrizione generata automaticament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95" y="5685041"/>
            <a:ext cx="2469514" cy="543759"/>
          </a:xfrm>
          <a:prstGeom prst="rect">
            <a:avLst/>
          </a:prstGeom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4F6BF3B4-7B3D-4DA1-A9EC-33FBC6435E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441809"/>
              </p:ext>
            </p:extLst>
          </p:nvPr>
        </p:nvGraphicFramePr>
        <p:xfrm>
          <a:off x="2017059" y="2411506"/>
          <a:ext cx="7755590" cy="2683262"/>
        </p:xfrm>
        <a:graphic>
          <a:graphicData uri="http://schemas.openxmlformats.org/drawingml/2006/table">
            <a:tbl>
              <a:tblPr/>
              <a:tblGrid>
                <a:gridCol w="2104458">
                  <a:extLst>
                    <a:ext uri="{9D8B030D-6E8A-4147-A177-3AD203B41FA5}">
                      <a16:colId xmlns:a16="http://schemas.microsoft.com/office/drawing/2014/main" val="2254452893"/>
                    </a:ext>
                  </a:extLst>
                </a:gridCol>
                <a:gridCol w="750541">
                  <a:extLst>
                    <a:ext uri="{9D8B030D-6E8A-4147-A177-3AD203B41FA5}">
                      <a16:colId xmlns:a16="http://schemas.microsoft.com/office/drawing/2014/main" val="3811548616"/>
                    </a:ext>
                  </a:extLst>
                </a:gridCol>
                <a:gridCol w="750541">
                  <a:extLst>
                    <a:ext uri="{9D8B030D-6E8A-4147-A177-3AD203B41FA5}">
                      <a16:colId xmlns:a16="http://schemas.microsoft.com/office/drawing/2014/main" val="1373776495"/>
                    </a:ext>
                  </a:extLst>
                </a:gridCol>
                <a:gridCol w="544510">
                  <a:extLst>
                    <a:ext uri="{9D8B030D-6E8A-4147-A177-3AD203B41FA5}">
                      <a16:colId xmlns:a16="http://schemas.microsoft.com/office/drawing/2014/main" val="666985061"/>
                    </a:ext>
                  </a:extLst>
                </a:gridCol>
                <a:gridCol w="2104458">
                  <a:extLst>
                    <a:ext uri="{9D8B030D-6E8A-4147-A177-3AD203B41FA5}">
                      <a16:colId xmlns:a16="http://schemas.microsoft.com/office/drawing/2014/main" val="224487453"/>
                    </a:ext>
                  </a:extLst>
                </a:gridCol>
                <a:gridCol w="750541">
                  <a:extLst>
                    <a:ext uri="{9D8B030D-6E8A-4147-A177-3AD203B41FA5}">
                      <a16:colId xmlns:a16="http://schemas.microsoft.com/office/drawing/2014/main" val="353720079"/>
                    </a:ext>
                  </a:extLst>
                </a:gridCol>
                <a:gridCol w="750541">
                  <a:extLst>
                    <a:ext uri="{9D8B030D-6E8A-4147-A177-3AD203B41FA5}">
                      <a16:colId xmlns:a16="http://schemas.microsoft.com/office/drawing/2014/main" val="1595465267"/>
                    </a:ext>
                  </a:extLst>
                </a:gridCol>
              </a:tblGrid>
              <a:tr h="2430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Book Antiqua" panose="02040602050305030304" pitchFamily="18" charset="0"/>
                        </a:rPr>
                        <a:t>Condizione lavorativa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effectLst/>
                          <a:latin typeface="Book Antiqua" panose="02040602050305030304" pitchFamily="18" charset="0"/>
                        </a:rPr>
                        <a:t>Valori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effectLst/>
                          <a:latin typeface="Book Antiqua" panose="02040602050305030304" pitchFamily="18" charset="0"/>
                        </a:rPr>
                        <a:t>Titolo Studio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effectLst/>
                          <a:latin typeface="Book Antiqua" panose="02040602050305030304" pitchFamily="18" charset="0"/>
                        </a:rPr>
                        <a:t>Valori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194738"/>
                  </a:ext>
                </a:extLst>
              </a:tr>
              <a:tr h="24308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effectLst/>
                          <a:latin typeface="Book Antiqua" panose="02040602050305030304" pitchFamily="18" charset="0"/>
                        </a:rPr>
                        <a:t>assoluti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effectLst/>
                          <a:latin typeface="Book Antiqua" panose="02040602050305030304" pitchFamily="18" charset="0"/>
                        </a:rPr>
                        <a:t>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2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assoluti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8406889"/>
                  </a:ext>
                </a:extLst>
              </a:tr>
              <a:tr h="252432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1" u="none" strike="noStrike">
                          <a:effectLst/>
                          <a:latin typeface="Book Antiqua" panose="02040602050305030304" pitchFamily="18" charset="0"/>
                        </a:rPr>
                        <a:t>Nessuna indicazione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1" u="none" strike="noStrike">
                          <a:effectLst/>
                          <a:latin typeface="Book Antiqua" panose="02040602050305030304" pitchFamily="18" charset="0"/>
                        </a:rPr>
                        <a:t>            61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1" u="none" strike="noStrike">
                          <a:effectLst/>
                          <a:latin typeface="Book Antiqua" panose="02040602050305030304" pitchFamily="18" charset="0"/>
                        </a:rPr>
                        <a:t>       39,61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1" u="none" strike="noStrike">
                          <a:effectLst/>
                          <a:latin typeface="Book Antiqua" panose="02040602050305030304" pitchFamily="18" charset="0"/>
                        </a:rPr>
                        <a:t>Nessuna indicazione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1" u="none" strike="noStrike">
                          <a:effectLst/>
                          <a:latin typeface="Book Antiqua" panose="02040602050305030304" pitchFamily="18" charset="0"/>
                        </a:rPr>
                        <a:t>            62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1" u="none" strike="noStrike">
                          <a:effectLst/>
                          <a:latin typeface="Book Antiqua" panose="02040602050305030304" pitchFamily="18" charset="0"/>
                        </a:rPr>
                        <a:t>       40,26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5128502"/>
                  </a:ext>
                </a:extLst>
              </a:tr>
              <a:tr h="24308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Casalinga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            12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       12,90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Nessun Titolo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            26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       28,26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6828681"/>
                  </a:ext>
                </a:extLst>
              </a:tr>
              <a:tr h="24308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Lavoro saltuario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              8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         8,60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Licenza Elementare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            23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       25,00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591215"/>
                  </a:ext>
                </a:extLst>
              </a:tr>
              <a:tr h="24308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Lavoro stabile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            20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       21,51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Licenza Media Inferiore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            23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       25,00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2022437"/>
                  </a:ext>
                </a:extLst>
              </a:tr>
              <a:tr h="24308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Nessun Lavoro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            26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       27,96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Diploma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            15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       16,30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864454"/>
                  </a:ext>
                </a:extLst>
              </a:tr>
              <a:tr h="24308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Pensionato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            26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       27,96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Laurea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              5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         5,43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0230632"/>
                  </a:ext>
                </a:extLst>
              </a:tr>
              <a:tr h="243083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Studente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              1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         1,08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Totale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          154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249633"/>
                  </a:ext>
                </a:extLst>
              </a:tr>
              <a:tr h="24308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Totale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effectLst/>
                          <a:latin typeface="Book Antiqua" panose="02040602050305030304" pitchFamily="18" charset="0"/>
                        </a:rPr>
                        <a:t>          154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1798185"/>
                  </a:ext>
                </a:extLst>
              </a:tr>
              <a:tr h="243083">
                <a:tc>
                  <a:txBody>
                    <a:bodyPr/>
                    <a:lstStyle/>
                    <a:p>
                      <a:pPr algn="ctr" fontAlgn="ctr"/>
                      <a:endParaRPr lang="it-IT" sz="12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effectLst/>
                        <a:latin typeface="Book Antiqua" panose="02040602050305030304" pitchFamily="18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3296787"/>
                  </a:ext>
                </a:extLst>
              </a:tr>
            </a:tbl>
          </a:graphicData>
        </a:graphic>
      </p:graphicFrame>
      <p:sp>
        <p:nvSpPr>
          <p:cNvPr id="8" name="Titolo 1">
            <a:extLst>
              <a:ext uri="{FF2B5EF4-FFF2-40B4-BE49-F238E27FC236}">
                <a16:creationId xmlns:a16="http://schemas.microsoft.com/office/drawing/2014/main" id="{27F2E4D5-8C22-4F78-94AC-766BEAD17D3E}"/>
              </a:ext>
            </a:extLst>
          </p:cNvPr>
          <p:cNvSpPr txBox="1">
            <a:spLocks/>
          </p:cNvSpPr>
          <p:nvPr/>
        </p:nvSpPr>
        <p:spPr>
          <a:xfrm>
            <a:off x="1445878" y="573858"/>
            <a:ext cx="9144000" cy="11987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1800" dirty="0">
                <a:latin typeface="Book Antiqua" panose="02040602050305030304" pitchFamily="18" charset="0"/>
              </a:rPr>
              <a:t>Distribuzione dei pazienti neoplastici a Luzzi per condizione lavorativa e titolo di studio</a:t>
            </a:r>
          </a:p>
          <a:p>
            <a:pPr>
              <a:lnSpc>
                <a:spcPct val="100000"/>
              </a:lnSpc>
            </a:pPr>
            <a:r>
              <a:rPr lang="it-IT" sz="1800" dirty="0">
                <a:latin typeface="Book Antiqua" panose="02040602050305030304" pitchFamily="18" charset="0"/>
              </a:rPr>
              <a:t>(aggiornato al 22/04/2022)</a:t>
            </a:r>
          </a:p>
          <a:p>
            <a:pPr>
              <a:lnSpc>
                <a:spcPct val="100000"/>
              </a:lnSpc>
            </a:pPr>
            <a:endParaRPr lang="it-IT" sz="1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347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it-IT" dirty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856226" y="5617545"/>
            <a:ext cx="6688370" cy="1222511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CONVEGNO</a:t>
            </a:r>
          </a:p>
          <a:p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Indagine micro-territoriale sulle Neoplasie nel Comune di Luzzi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5" y="5621366"/>
            <a:ext cx="2664450" cy="1032000"/>
          </a:xfrm>
          <a:prstGeom prst="rect">
            <a:avLst/>
          </a:prstGeom>
        </p:spPr>
      </p:pic>
      <p:pic>
        <p:nvPicPr>
          <p:cNvPr id="10" name="Immagine 9" descr="Immagine che contiene testo, segnale, clipart, serviziodatavola&#10;&#10;Descrizione generata automaticament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595" y="5685041"/>
            <a:ext cx="2469514" cy="543759"/>
          </a:xfrm>
          <a:prstGeom prst="rect">
            <a:avLst/>
          </a:prstGeom>
        </p:spPr>
      </p:pic>
      <p:pic>
        <p:nvPicPr>
          <p:cNvPr id="4" name="Immagine 3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5799" y="766583"/>
            <a:ext cx="8480401" cy="466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964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